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42" r:id="rId2"/>
  </p:sldMasterIdLst>
  <p:sldIdLst>
    <p:sldId id="256" r:id="rId3"/>
    <p:sldId id="319" r:id="rId4"/>
    <p:sldId id="295" r:id="rId5"/>
    <p:sldId id="296" r:id="rId6"/>
    <p:sldId id="257" r:id="rId7"/>
    <p:sldId id="258" r:id="rId8"/>
    <p:sldId id="270" r:id="rId9"/>
    <p:sldId id="288" r:id="rId10"/>
    <p:sldId id="271" r:id="rId11"/>
    <p:sldId id="289" r:id="rId12"/>
    <p:sldId id="290" r:id="rId13"/>
    <p:sldId id="291" r:id="rId14"/>
    <p:sldId id="292" r:id="rId15"/>
    <p:sldId id="293" r:id="rId16"/>
    <p:sldId id="294" r:id="rId17"/>
    <p:sldId id="259" r:id="rId18"/>
    <p:sldId id="268" r:id="rId19"/>
    <p:sldId id="315" r:id="rId20"/>
    <p:sldId id="297" r:id="rId21"/>
    <p:sldId id="299" r:id="rId22"/>
    <p:sldId id="298" r:id="rId23"/>
    <p:sldId id="303" r:id="rId24"/>
    <p:sldId id="306" r:id="rId25"/>
    <p:sldId id="304" r:id="rId26"/>
    <p:sldId id="305" r:id="rId27"/>
    <p:sldId id="302" r:id="rId28"/>
    <p:sldId id="301" r:id="rId29"/>
    <p:sldId id="300" r:id="rId30"/>
    <p:sldId id="312" r:id="rId31"/>
    <p:sldId id="317" r:id="rId32"/>
    <p:sldId id="311" r:id="rId33"/>
    <p:sldId id="310" r:id="rId34"/>
    <p:sldId id="309" r:id="rId35"/>
    <p:sldId id="308" r:id="rId36"/>
    <p:sldId id="307" r:id="rId37"/>
    <p:sldId id="314" r:id="rId38"/>
    <p:sldId id="313" r:id="rId39"/>
    <p:sldId id="321" r:id="rId40"/>
    <p:sldId id="320" r:id="rId41"/>
    <p:sldId id="322" r:id="rId42"/>
    <p:sldId id="323" r:id="rId43"/>
    <p:sldId id="31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hammad Ahmed Saeed" initials="MAS" lastIdx="2" clrIdx="0">
    <p:extLst>
      <p:ext uri="{19B8F6BF-5375-455C-9EA6-DF929625EA0E}">
        <p15:presenceInfo xmlns:p15="http://schemas.microsoft.com/office/powerpoint/2012/main" userId="Muhammad Ahmed Saee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A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9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7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15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1931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01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3933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6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73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5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586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0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55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35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893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609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16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34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087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4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510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23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22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114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001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532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420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21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26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1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2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1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6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08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86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6C39073-3D37-437A-8EAE-F750FE07B21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1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nty_Python" TargetMode="Externa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4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7138" y="1850489"/>
            <a:ext cx="3569494" cy="442562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Scientific Computing</a:t>
            </a:r>
            <a:r>
              <a:rPr lang="en-US" dirty="0" smtClean="0"/>
              <a:t> </a:t>
            </a:r>
            <a:r>
              <a:rPr lang="en-US" b="1" dirty="0" smtClean="0"/>
              <a:t>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33118" y="5784422"/>
            <a:ext cx="7680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The above features can be implemented easily using Python</a:t>
            </a:r>
            <a:endParaRPr lang="en-US" sz="20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1261124" y="3075256"/>
            <a:ext cx="3108059" cy="2338287"/>
            <a:chOff x="838198" y="2530759"/>
            <a:chExt cx="3108059" cy="2338287"/>
          </a:xfrm>
        </p:grpSpPr>
        <p:sp>
          <p:nvSpPr>
            <p:cNvPr id="8" name="Rectangle 7"/>
            <p:cNvSpPr/>
            <p:nvPr/>
          </p:nvSpPr>
          <p:spPr>
            <a:xfrm>
              <a:off x="838198" y="4499714"/>
              <a:ext cx="31044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D0D0D"/>
                  </a:solidFill>
                  <a:latin typeface="ui-sans-serif"/>
                </a:rPr>
                <a:t>Simulations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260" y="2530759"/>
              <a:ext cx="2888997" cy="19269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6" name="Group 5"/>
          <p:cNvGrpSpPr/>
          <p:nvPr/>
        </p:nvGrpSpPr>
        <p:grpSpPr>
          <a:xfrm>
            <a:off x="4523953" y="3075256"/>
            <a:ext cx="3358769" cy="2306659"/>
            <a:chOff x="4407692" y="2539156"/>
            <a:chExt cx="3358769" cy="2306659"/>
          </a:xfrm>
        </p:grpSpPr>
        <p:sp>
          <p:nvSpPr>
            <p:cNvPr id="9" name="Rectangle 8"/>
            <p:cNvSpPr/>
            <p:nvPr/>
          </p:nvSpPr>
          <p:spPr>
            <a:xfrm>
              <a:off x="5436632" y="4476483"/>
              <a:ext cx="1672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D0D0D"/>
                  </a:solidFill>
                  <a:latin typeface="ui-sans-serif"/>
                </a:rPr>
                <a:t>Data modeling</a:t>
              </a:r>
              <a:endParaRPr lang="en-US" dirty="0"/>
            </a:p>
          </p:txBody>
        </p:sp>
        <p:pic>
          <p:nvPicPr>
            <p:cNvPr id="2052" name="Picture 4" descr="Top Data Modeling Tools for 2024: A Guide for Analysts &amp; Engineer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692" y="2539156"/>
              <a:ext cx="3358769" cy="18893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8037492" y="3106500"/>
            <a:ext cx="3371255" cy="2296293"/>
            <a:chOff x="8246102" y="2530759"/>
            <a:chExt cx="3371255" cy="2296293"/>
          </a:xfrm>
        </p:grpSpPr>
        <p:sp>
          <p:nvSpPr>
            <p:cNvPr id="10" name="Rectangle 9"/>
            <p:cNvSpPr/>
            <p:nvPr/>
          </p:nvSpPr>
          <p:spPr>
            <a:xfrm>
              <a:off x="9046071" y="4457720"/>
              <a:ext cx="1582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D0D0D"/>
                  </a:solidFill>
                  <a:latin typeface="ui-sans-serif"/>
                </a:rPr>
                <a:t>Data Analysis</a:t>
              </a:r>
              <a:endParaRPr lang="en-US" dirty="0"/>
            </a:p>
          </p:txBody>
        </p:sp>
        <p:pic>
          <p:nvPicPr>
            <p:cNvPr id="2054" name="Picture 6" descr="SQL for Data Analysis | Udacity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6102" y="2530759"/>
              <a:ext cx="3371255" cy="1889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itle 1"/>
          <p:cNvSpPr txBox="1">
            <a:spLocks/>
          </p:cNvSpPr>
          <p:nvPr/>
        </p:nvSpPr>
        <p:spPr>
          <a:xfrm>
            <a:off x="1942217" y="713147"/>
            <a:ext cx="3527076" cy="64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rgbClr val="0070C0"/>
                </a:solidFill>
              </a:rPr>
              <a:t>Uses of Python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41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600" y="1851387"/>
            <a:ext cx="1714997" cy="442562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Finance 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05098" y="5783498"/>
            <a:ext cx="6328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Widely </a:t>
            </a:r>
            <a:r>
              <a:rPr lang="en-US" sz="2000" b="1" dirty="0"/>
              <a:t>used in the finance industry for </a:t>
            </a:r>
            <a:r>
              <a:rPr lang="en-US" sz="2000" b="1" dirty="0" smtClean="0"/>
              <a:t>above tasks</a:t>
            </a:r>
            <a:endParaRPr lang="en-US" sz="2400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2227222" y="2555912"/>
            <a:ext cx="2220967" cy="2900697"/>
            <a:chOff x="1942217" y="2354033"/>
            <a:chExt cx="2220967" cy="2900697"/>
          </a:xfrm>
        </p:grpSpPr>
        <p:sp>
          <p:nvSpPr>
            <p:cNvPr id="8" name="Rectangle 7"/>
            <p:cNvSpPr/>
            <p:nvPr/>
          </p:nvSpPr>
          <p:spPr>
            <a:xfrm>
              <a:off x="1965062" y="4885398"/>
              <a:ext cx="21675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D0D0D"/>
                  </a:solidFill>
                  <a:latin typeface="ui-sans-serif"/>
                </a:rPr>
                <a:t>Risk Management</a:t>
              </a:r>
              <a:endParaRPr lang="en-US" dirty="0">
                <a:solidFill>
                  <a:srgbClr val="0D0D0D"/>
                </a:solidFill>
                <a:latin typeface="ui-sans-serif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2217" y="2354033"/>
              <a:ext cx="2220967" cy="2365784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951993" y="3107972"/>
            <a:ext cx="2743213" cy="2368429"/>
            <a:chOff x="4666988" y="2906093"/>
            <a:chExt cx="2743213" cy="2368429"/>
          </a:xfrm>
        </p:grpSpPr>
        <p:sp>
          <p:nvSpPr>
            <p:cNvPr id="9" name="Rectangle 8"/>
            <p:cNvSpPr/>
            <p:nvPr/>
          </p:nvSpPr>
          <p:spPr>
            <a:xfrm>
              <a:off x="5029311" y="4905190"/>
              <a:ext cx="20185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D0D0D"/>
                  </a:solidFill>
                  <a:latin typeface="ui-sans-serif"/>
                </a:rPr>
                <a:t>Financial Analysis</a:t>
              </a:r>
              <a:endParaRPr lang="en-US" dirty="0"/>
            </a:p>
          </p:txBody>
        </p:sp>
        <p:pic>
          <p:nvPicPr>
            <p:cNvPr id="3074" name="Picture 2" descr="Five approaches to financial statement analysis - Keele University - Study  onlin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6988" y="2906093"/>
              <a:ext cx="2743213" cy="1813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8199010" y="2555912"/>
            <a:ext cx="2239398" cy="2920489"/>
            <a:chOff x="7914005" y="2354033"/>
            <a:chExt cx="2239398" cy="2920489"/>
          </a:xfrm>
        </p:grpSpPr>
        <p:sp>
          <p:nvSpPr>
            <p:cNvPr id="10" name="Rectangle 9"/>
            <p:cNvSpPr/>
            <p:nvPr/>
          </p:nvSpPr>
          <p:spPr>
            <a:xfrm>
              <a:off x="8075749" y="4905190"/>
              <a:ext cx="19159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D0D0D"/>
                  </a:solidFill>
                  <a:latin typeface="ui-sans-serif"/>
                </a:rPr>
                <a:t>Financial </a:t>
              </a:r>
              <a:r>
                <a:rPr lang="en-US" dirty="0" smtClean="0">
                  <a:solidFill>
                    <a:srgbClr val="0D0D0D"/>
                  </a:solidFill>
                  <a:latin typeface="ui-sans-serif"/>
                </a:rPr>
                <a:t>Models</a:t>
              </a:r>
              <a:endParaRPr lang="en-US" dirty="0">
                <a:solidFill>
                  <a:srgbClr val="0D0D0D"/>
                </a:solidFill>
                <a:latin typeface="ui-sans-serif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4005" y="2354033"/>
              <a:ext cx="2239398" cy="2427570"/>
            </a:xfrm>
            <a:prstGeom prst="rect">
              <a:avLst/>
            </a:prstGeom>
          </p:spPr>
        </p:pic>
      </p:grpSp>
      <p:sp>
        <p:nvSpPr>
          <p:cNvPr id="14" name="Title 1"/>
          <p:cNvSpPr txBox="1">
            <a:spLocks/>
          </p:cNvSpPr>
          <p:nvPr/>
        </p:nvSpPr>
        <p:spPr>
          <a:xfrm>
            <a:off x="1942217" y="713147"/>
            <a:ext cx="3527076" cy="64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rgbClr val="0070C0"/>
                </a:solidFill>
              </a:rPr>
              <a:t>Uses of Python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1970" y="1868502"/>
            <a:ext cx="3389418" cy="442562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Game Development 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03522" y="5808199"/>
            <a:ext cx="5860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Above are widely </a:t>
            </a:r>
            <a:r>
              <a:rPr lang="en-US" sz="2000" b="1" dirty="0"/>
              <a:t>used in the </a:t>
            </a:r>
            <a:r>
              <a:rPr lang="en-US" sz="2000" b="1" dirty="0" smtClean="0"/>
              <a:t>gaming industry</a:t>
            </a:r>
            <a:endParaRPr lang="en-US" sz="2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5469293" y="2685059"/>
            <a:ext cx="1928008" cy="2604286"/>
            <a:chOff x="5351979" y="2312779"/>
            <a:chExt cx="1928008" cy="2604286"/>
          </a:xfrm>
        </p:grpSpPr>
        <p:sp>
          <p:nvSpPr>
            <p:cNvPr id="9" name="Rectangle 8"/>
            <p:cNvSpPr/>
            <p:nvPr/>
          </p:nvSpPr>
          <p:spPr>
            <a:xfrm>
              <a:off x="5436632" y="4547733"/>
              <a:ext cx="17748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D0D0D"/>
                  </a:solidFill>
                  <a:latin typeface="ui-sans-serif"/>
                </a:rPr>
                <a:t>Game Scripting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979" y="2312779"/>
              <a:ext cx="1928008" cy="2195787"/>
            </a:xfrm>
            <a:prstGeom prst="rect">
              <a:avLst/>
            </a:prstGeom>
          </p:spPr>
        </p:pic>
      </p:grpSp>
      <p:sp>
        <p:nvSpPr>
          <p:cNvPr id="15" name="Title 1"/>
          <p:cNvSpPr txBox="1">
            <a:spLocks/>
          </p:cNvSpPr>
          <p:nvPr/>
        </p:nvSpPr>
        <p:spPr>
          <a:xfrm>
            <a:off x="1942217" y="713147"/>
            <a:ext cx="3527076" cy="64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rgbClr val="0070C0"/>
                </a:solidFill>
              </a:rPr>
              <a:t>Uses of Python</a:t>
            </a:r>
            <a:endParaRPr lang="en-US" b="1" dirty="0">
              <a:solidFill>
                <a:srgbClr val="0070C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42217" y="2594846"/>
            <a:ext cx="3104410" cy="2695509"/>
            <a:chOff x="1942217" y="2594846"/>
            <a:chExt cx="3104410" cy="2695509"/>
          </a:xfrm>
        </p:grpSpPr>
        <p:sp>
          <p:nvSpPr>
            <p:cNvPr id="8" name="Rectangle 7"/>
            <p:cNvSpPr/>
            <p:nvPr/>
          </p:nvSpPr>
          <p:spPr>
            <a:xfrm>
              <a:off x="1942217" y="4921023"/>
              <a:ext cx="31044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D0D0D"/>
                  </a:solidFill>
                  <a:latin typeface="ui-sans-serif"/>
                </a:rPr>
                <a:t>Unity (Game scripting)</a:t>
              </a:r>
              <a:endParaRPr lang="en-US" dirty="0">
                <a:solidFill>
                  <a:srgbClr val="0D0D0D"/>
                </a:solidFill>
                <a:latin typeface="ui-sans-serif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197" y="2594846"/>
              <a:ext cx="2076450" cy="22860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455231" y="3446395"/>
            <a:ext cx="3126302" cy="1525106"/>
            <a:chOff x="8455231" y="3446395"/>
            <a:chExt cx="3126302" cy="1525106"/>
          </a:xfrm>
        </p:grpSpPr>
        <p:sp>
          <p:nvSpPr>
            <p:cNvPr id="10" name="Rectangle 9"/>
            <p:cNvSpPr/>
            <p:nvPr/>
          </p:nvSpPr>
          <p:spPr>
            <a:xfrm>
              <a:off x="8964477" y="4602169"/>
              <a:ext cx="19415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D0D0D"/>
                  </a:solidFill>
                  <a:latin typeface="ui-sans-serif"/>
                </a:rPr>
                <a:t>Game dev library</a:t>
              </a:r>
              <a:endParaRPr lang="en-US" dirty="0">
                <a:solidFill>
                  <a:srgbClr val="0D0D0D"/>
                </a:solidFill>
                <a:latin typeface="ui-sans-serif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5231" y="3446395"/>
              <a:ext cx="3126302" cy="976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322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8849" y="1852944"/>
            <a:ext cx="4090062" cy="44256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Desktop GUI </a:t>
            </a:r>
            <a:r>
              <a:rPr lang="en-US" b="1" dirty="0" smtClean="0"/>
              <a:t>Applications 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02226" y="4971698"/>
            <a:ext cx="9167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Above are used to </a:t>
            </a:r>
            <a:r>
              <a:rPr lang="en-US" sz="2000" b="1" dirty="0"/>
              <a:t>develop graphical user interface (GUI) applications for desktop platforms</a:t>
            </a:r>
          </a:p>
        </p:txBody>
      </p:sp>
      <p:pic>
        <p:nvPicPr>
          <p:cNvPr id="5122" name="Picture 2" descr="Crafting Dynamic User Interfaces with Tkinter | by Nishitha Kalathil | 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849" y="3090907"/>
            <a:ext cx="2534393" cy="143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68" y="3090907"/>
            <a:ext cx="2984469" cy="130973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942217" y="713147"/>
            <a:ext cx="3527076" cy="64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rgbClr val="0070C0"/>
                </a:solidFill>
              </a:rPr>
              <a:t>Uses of Python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83" y="2821366"/>
            <a:ext cx="27051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6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0724" y="1861273"/>
            <a:ext cx="4090062" cy="44256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Automation and </a:t>
            </a:r>
            <a:r>
              <a:rPr lang="en-US" b="1" dirty="0" smtClean="0"/>
              <a:t>Scripting 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58787" y="5844500"/>
            <a:ext cx="9167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Above are used to provide automation which boosts up productivity and speed</a:t>
            </a:r>
            <a:endParaRPr lang="en-US" sz="2400" b="1" dirty="0"/>
          </a:p>
        </p:txBody>
      </p:sp>
      <p:grpSp>
        <p:nvGrpSpPr>
          <p:cNvPr id="19" name="Group 18"/>
          <p:cNvGrpSpPr/>
          <p:nvPr/>
        </p:nvGrpSpPr>
        <p:grpSpPr>
          <a:xfrm>
            <a:off x="8705966" y="3123887"/>
            <a:ext cx="2470548" cy="2268028"/>
            <a:chOff x="8705966" y="3123887"/>
            <a:chExt cx="2470548" cy="226802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97978" y="3123887"/>
              <a:ext cx="2321422" cy="182606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705966" y="5022583"/>
              <a:ext cx="2470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AUTOMATION UTILITIES</a:t>
              </a:r>
              <a:endParaRPr lang="en-US" b="1" dirty="0"/>
            </a:p>
          </p:txBody>
        </p:sp>
      </p:grpSp>
      <p:sp>
        <p:nvSpPr>
          <p:cNvPr id="14" name="Title 1"/>
          <p:cNvSpPr txBox="1">
            <a:spLocks/>
          </p:cNvSpPr>
          <p:nvPr/>
        </p:nvSpPr>
        <p:spPr>
          <a:xfrm>
            <a:off x="1942217" y="713147"/>
            <a:ext cx="3527076" cy="64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rgbClr val="0070C0"/>
                </a:solidFill>
              </a:rPr>
              <a:t>Uses of Python</a:t>
            </a:r>
            <a:endParaRPr lang="en-US" b="1" dirty="0">
              <a:solidFill>
                <a:srgbClr val="0070C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895900" y="3136454"/>
            <a:ext cx="3092429" cy="2182832"/>
            <a:chOff x="2059005" y="3098711"/>
            <a:chExt cx="3092429" cy="21828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9005" y="3098711"/>
              <a:ext cx="3092429" cy="171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470481" y="4912211"/>
              <a:ext cx="2247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TASK AUTOMATION</a:t>
              </a:r>
              <a:endParaRPr lang="en-US" b="1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36889" y="2974030"/>
            <a:ext cx="2611549" cy="2417885"/>
            <a:chOff x="5584787" y="2955159"/>
            <a:chExt cx="2611549" cy="2417885"/>
          </a:xfrm>
        </p:grpSpPr>
        <p:sp>
          <p:nvSpPr>
            <p:cNvPr id="12" name="TextBox 11"/>
            <p:cNvSpPr txBox="1"/>
            <p:nvPr/>
          </p:nvSpPr>
          <p:spPr>
            <a:xfrm>
              <a:off x="5584787" y="5003712"/>
              <a:ext cx="2611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SCRIPTING AUTOMATION</a:t>
              </a:r>
              <a:endParaRPr lang="en-US" b="1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891" y="2955159"/>
              <a:ext cx="2152650" cy="2200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822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354" y="1861834"/>
            <a:ext cx="3080659" cy="442562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Data engineering 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09453" y="5932867"/>
            <a:ext cx="608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Above are used to provide Data Engineering features</a:t>
            </a:r>
            <a:endParaRPr lang="en-US" sz="24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1877504" y="3297465"/>
            <a:ext cx="2435939" cy="1986502"/>
            <a:chOff x="994498" y="3184267"/>
            <a:chExt cx="2435939" cy="19865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4498" y="3184267"/>
              <a:ext cx="2435939" cy="143753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56072" y="4801437"/>
              <a:ext cx="1959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DATA EXTRACTION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06081" y="3751088"/>
            <a:ext cx="2783597" cy="1532879"/>
            <a:chOff x="4704201" y="3619032"/>
            <a:chExt cx="2783597" cy="1532879"/>
          </a:xfrm>
        </p:grpSpPr>
        <p:sp>
          <p:nvSpPr>
            <p:cNvPr id="12" name="TextBox 11"/>
            <p:cNvSpPr txBox="1"/>
            <p:nvPr/>
          </p:nvSpPr>
          <p:spPr>
            <a:xfrm>
              <a:off x="4822951" y="4782579"/>
              <a:ext cx="2574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DATA TRANSFORMATION</a:t>
              </a:r>
              <a:endParaRPr lang="en-US" b="1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4201" y="3619032"/>
              <a:ext cx="2783597" cy="1016034"/>
            </a:xfrm>
            <a:prstGeom prst="rect">
              <a:avLst/>
            </a:prstGeom>
          </p:spPr>
        </p:pic>
      </p:grpSp>
      <p:sp>
        <p:nvSpPr>
          <p:cNvPr id="15" name="Title 1"/>
          <p:cNvSpPr txBox="1">
            <a:spLocks/>
          </p:cNvSpPr>
          <p:nvPr/>
        </p:nvSpPr>
        <p:spPr>
          <a:xfrm>
            <a:off x="1942217" y="713147"/>
            <a:ext cx="3527076" cy="64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rgbClr val="0070C0"/>
                </a:solidFill>
              </a:rPr>
              <a:t>Uses of Python</a:t>
            </a:r>
            <a:endParaRPr lang="en-US" b="1" dirty="0">
              <a:solidFill>
                <a:srgbClr val="0070C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82316" y="3438260"/>
            <a:ext cx="2990850" cy="1845707"/>
            <a:chOff x="8282316" y="3438260"/>
            <a:chExt cx="2990850" cy="1845707"/>
          </a:xfrm>
        </p:grpSpPr>
        <p:sp>
          <p:nvSpPr>
            <p:cNvPr id="16" name="TextBox 15"/>
            <p:cNvSpPr txBox="1"/>
            <p:nvPr/>
          </p:nvSpPr>
          <p:spPr>
            <a:xfrm>
              <a:off x="8503242" y="4914635"/>
              <a:ext cx="2540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PIPELINE DEVELOPMENT</a:t>
              </a:r>
              <a:endParaRPr lang="en-US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2316" y="3438260"/>
              <a:ext cx="2990850" cy="1476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19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325" y="796376"/>
            <a:ext cx="4785859" cy="69173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Introduction to </a:t>
            </a:r>
            <a:r>
              <a:rPr lang="en-US" b="1" dirty="0" smtClean="0">
                <a:solidFill>
                  <a:srgbClr val="0070C0"/>
                </a:solidFill>
              </a:rPr>
              <a:t>Python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7384" y="2154616"/>
            <a:ext cx="10515600" cy="501939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2000" dirty="0"/>
              <a:t>Python is a high-level, interpreted programming language known for its simplicity and </a:t>
            </a:r>
            <a:r>
              <a:rPr lang="en-US" sz="2000" dirty="0" smtClean="0"/>
              <a:t>readability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87384" y="3036566"/>
            <a:ext cx="10515600" cy="502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It has a vast standard library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487384" y="3669132"/>
            <a:ext cx="10515600" cy="881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Python's popularity has been growing steadily due to its ease of learning and diverse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5123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596" y="4003029"/>
            <a:ext cx="5206341" cy="497719"/>
          </a:xfrm>
        </p:spPr>
        <p:txBody>
          <a:bodyPr>
            <a:noAutofit/>
          </a:bodyPr>
          <a:lstStyle/>
          <a:p>
            <a:pPr>
              <a:buSzPct val="80000"/>
              <a:buFont typeface="Wingdings 3" panose="05040102010807070707" pitchFamily="18" charset="2"/>
              <a:buChar char="u"/>
            </a:pPr>
            <a:r>
              <a:rPr lang="en-US" sz="2000" dirty="0" smtClean="0"/>
              <a:t>  Which language was used to create python?</a:t>
            </a:r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1322" y="4500748"/>
            <a:ext cx="10515600" cy="691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57597" y="4597860"/>
            <a:ext cx="3995056" cy="412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anose="05040102010807070707" pitchFamily="18" charset="2"/>
              <a:buChar char="u"/>
            </a:pPr>
            <a:r>
              <a:rPr lang="en-US" sz="2000" dirty="0" smtClean="0"/>
              <a:t>What </a:t>
            </a:r>
            <a:r>
              <a:rPr lang="en-US" sz="2000" dirty="0"/>
              <a:t>is the concept of </a:t>
            </a:r>
            <a:r>
              <a:rPr lang="en-US" sz="2000" dirty="0" err="1"/>
              <a:t>Rpython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55" y="270843"/>
            <a:ext cx="42195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0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2024" y="2229551"/>
            <a:ext cx="7153893" cy="1325563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PYTHON INSTALLATION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070C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85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7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3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5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3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6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5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/>
          <p:cNvSpPr/>
          <p:nvPr/>
        </p:nvSpPr>
        <p:spPr>
          <a:xfrm>
            <a:off x="6923315" y="3075709"/>
            <a:ext cx="1508166" cy="641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60" y="1279535"/>
            <a:ext cx="4908350" cy="4874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92" y="1466604"/>
            <a:ext cx="2434440" cy="419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0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2024" y="2229551"/>
            <a:ext cx="7153893" cy="1325563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VSCODE INSTALLATION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070C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850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2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3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3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8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6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074" y="2284022"/>
            <a:ext cx="3787788" cy="708561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2BA1DB"/>
                </a:solidFill>
              </a:rPr>
              <a:t>Input / Output (IO)</a:t>
            </a:r>
            <a:endParaRPr lang="en-US" sz="3600" b="1" dirty="0">
              <a:solidFill>
                <a:srgbClr val="2BA1D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6114" y="3841614"/>
            <a:ext cx="2550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 smtClean="0"/>
              <a:t>Standard Output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 smtClean="0"/>
              <a:t>Standard Input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393" y="317789"/>
            <a:ext cx="68865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2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0643" y="685800"/>
            <a:ext cx="2410795" cy="808472"/>
          </a:xfrm>
        </p:spPr>
        <p:txBody>
          <a:bodyPr/>
          <a:lstStyle/>
          <a:p>
            <a:r>
              <a:rPr lang="en-US" b="1" dirty="0" smtClean="0">
                <a:solidFill>
                  <a:srgbClr val="2BA1DB"/>
                </a:solidFill>
              </a:rPr>
              <a:t>Output</a:t>
            </a:r>
            <a:endParaRPr lang="en-US" b="1" dirty="0">
              <a:solidFill>
                <a:srgbClr val="2BA1D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320" y="1808565"/>
            <a:ext cx="5010947" cy="428232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Writing to Standard Output (Console)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575" y="2931365"/>
            <a:ext cx="3219468" cy="11485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229" y="2509828"/>
            <a:ext cx="3250909" cy="2224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575" y="4857627"/>
            <a:ext cx="7230563" cy="16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8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765" y="652586"/>
            <a:ext cx="723900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0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9958" y="693598"/>
            <a:ext cx="1615149" cy="782663"/>
          </a:xfrm>
        </p:spPr>
        <p:txBody>
          <a:bodyPr/>
          <a:lstStyle/>
          <a:p>
            <a:r>
              <a:rPr lang="en-US" b="1" dirty="0" smtClean="0">
                <a:solidFill>
                  <a:srgbClr val="2BA1DB"/>
                </a:solidFill>
              </a:rPr>
              <a:t>Input</a:t>
            </a:r>
            <a:endParaRPr lang="en-US" b="1" dirty="0">
              <a:solidFill>
                <a:srgbClr val="2BA1D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2991" y="2048794"/>
            <a:ext cx="5010947" cy="42823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/>
              <a:t>Reading from </a:t>
            </a:r>
            <a:r>
              <a:rPr lang="en-US" b="1" dirty="0"/>
              <a:t>Standard </a:t>
            </a:r>
            <a:r>
              <a:rPr lang="en-US" b="1" dirty="0" smtClean="0"/>
              <a:t>Input (Keyboard)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944" y="2724846"/>
            <a:ext cx="4996785" cy="128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4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87997" y="431846"/>
            <a:ext cx="472563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ACTIVITY</a:t>
            </a:r>
            <a:endParaRPr lang="en-US" sz="8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01932" y="2030680"/>
            <a:ext cx="957460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Write down a Python program which asks 2 questions from</a:t>
            </a:r>
          </a:p>
          <a:p>
            <a:r>
              <a:rPr lang="en-US" sz="2800" dirty="0" smtClean="0"/>
              <a:t>the user :</a:t>
            </a:r>
          </a:p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1. What is your name ?</a:t>
            </a:r>
            <a:br>
              <a:rPr lang="en-US" sz="2800" dirty="0" smtClean="0"/>
            </a:br>
            <a:r>
              <a:rPr lang="en-US" sz="2800" dirty="0" smtClean="0"/>
              <a:t>2. Which </a:t>
            </a:r>
            <a:r>
              <a:rPr lang="en-US" sz="2800" dirty="0" err="1" smtClean="0"/>
              <a:t>colour</a:t>
            </a:r>
            <a:r>
              <a:rPr lang="en-US" sz="2800" dirty="0" smtClean="0"/>
              <a:t> do you like?</a:t>
            </a:r>
          </a:p>
          <a:p>
            <a:endParaRPr lang="en-US" sz="2800" dirty="0"/>
          </a:p>
          <a:p>
            <a:r>
              <a:rPr lang="en-US" sz="2800" dirty="0" smtClean="0"/>
              <a:t>Then prints both in the following format :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(</a:t>
            </a:r>
            <a:r>
              <a:rPr lang="en-US" sz="2800" dirty="0" smtClean="0">
                <a:solidFill>
                  <a:srgbClr val="FF0000"/>
                </a:solidFill>
              </a:rPr>
              <a:t>name</a:t>
            </a:r>
            <a:r>
              <a:rPr lang="en-US" sz="2800" dirty="0" smtClean="0"/>
              <a:t>) </a:t>
            </a:r>
            <a:r>
              <a:rPr lang="en-US" sz="2800" dirty="0" smtClean="0">
                <a:solidFill>
                  <a:srgbClr val="92D050"/>
                </a:solidFill>
              </a:rPr>
              <a:t>likes</a:t>
            </a:r>
            <a:r>
              <a:rPr lang="en-US" sz="2800" dirty="0" smtClean="0"/>
              <a:t> (</a:t>
            </a:r>
            <a:r>
              <a:rPr lang="en-US" sz="2800" dirty="0" err="1" smtClean="0">
                <a:solidFill>
                  <a:srgbClr val="FF0000"/>
                </a:solidFill>
              </a:rPr>
              <a:t>colour</a:t>
            </a:r>
            <a:r>
              <a:rPr lang="en-US" sz="2800" dirty="0" smtClean="0"/>
              <a:t>) </a:t>
            </a:r>
            <a:r>
              <a:rPr lang="en-US" sz="2800" dirty="0" smtClean="0">
                <a:solidFill>
                  <a:srgbClr val="92D050"/>
                </a:solidFill>
              </a:rPr>
              <a:t>color</a:t>
            </a:r>
            <a:endParaRPr lang="en-US" sz="28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7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9810" y="961902"/>
            <a:ext cx="3023458" cy="727957"/>
          </a:xfrm>
        </p:spPr>
        <p:txBody>
          <a:bodyPr/>
          <a:lstStyle/>
          <a:p>
            <a:r>
              <a:rPr lang="en-US" b="1" dirty="0" smtClean="0">
                <a:solidFill>
                  <a:srgbClr val="2BA1DB"/>
                </a:solidFill>
              </a:rPr>
              <a:t>HOME TASK</a:t>
            </a:r>
            <a:endParaRPr lang="en-US" b="1" dirty="0">
              <a:solidFill>
                <a:srgbClr val="2BA1D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7684" y="2410691"/>
            <a:ext cx="8168842" cy="2553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Prepare the environment on your local computer by installing :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Python</a:t>
            </a:r>
          </a:p>
          <a:p>
            <a:pPr marL="457200" indent="-457200">
              <a:buAutoNum type="arabicPeriod"/>
            </a:pPr>
            <a:r>
              <a:rPr lang="en-US" sz="2400" dirty="0" err="1" smtClean="0"/>
              <a:t>VSCode</a:t>
            </a:r>
            <a:endParaRPr lang="en-US" sz="2400" dirty="0"/>
          </a:p>
          <a:p>
            <a:pPr lvl="1"/>
            <a:r>
              <a:rPr lang="en-US" sz="2000" dirty="0" smtClean="0"/>
              <a:t>Python</a:t>
            </a:r>
          </a:p>
          <a:p>
            <a:pPr lvl="1"/>
            <a:r>
              <a:rPr lang="en-US" sz="2000" dirty="0" smtClean="0"/>
              <a:t>Code Runner</a:t>
            </a:r>
          </a:p>
        </p:txBody>
      </p:sp>
    </p:spTree>
    <p:extLst>
      <p:ext uri="{BB962C8B-B14F-4D97-AF65-F5344CB8AC3E}">
        <p14:creationId xmlns:p14="http://schemas.microsoft.com/office/powerpoint/2010/main" val="415463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4951" y="899557"/>
            <a:ext cx="4904614" cy="751114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Why named Python?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849" y="2113107"/>
            <a:ext cx="8531431" cy="3349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When Guido van Rossum</a:t>
            </a:r>
          </a:p>
          <a:p>
            <a:pPr marL="0" indent="0">
              <a:buNone/>
            </a:pPr>
            <a:r>
              <a:rPr lang="en-US" sz="2000" dirty="0" smtClean="0"/>
              <a:t>began </a:t>
            </a:r>
            <a:r>
              <a:rPr lang="en-US" sz="2000" dirty="0"/>
              <a:t>implementing Python, </a:t>
            </a:r>
            <a:r>
              <a:rPr lang="en-US" sz="2000" dirty="0" smtClean="0"/>
              <a:t>he was </a:t>
            </a:r>
            <a:r>
              <a:rPr lang="en-US" sz="2000" dirty="0"/>
              <a:t>reading the published scripts </a:t>
            </a:r>
            <a:r>
              <a:rPr lang="en-US" sz="2000" dirty="0" smtClean="0"/>
              <a:t>from</a:t>
            </a:r>
          </a:p>
          <a:p>
            <a:pPr marL="0" indent="0">
              <a:buNone/>
            </a:pPr>
            <a:endParaRPr lang="en-US" sz="500" dirty="0" smtClean="0">
              <a:hlinkClick r:id="rId2"/>
            </a:endParaRPr>
          </a:p>
          <a:p>
            <a:pPr marL="0" indent="0">
              <a:buNone/>
            </a:pPr>
            <a:r>
              <a:rPr lang="en-US" sz="2000" dirty="0" smtClean="0">
                <a:hlinkClick r:id="rId2"/>
              </a:rPr>
              <a:t>“Monty </a:t>
            </a:r>
            <a:r>
              <a:rPr lang="en-US" sz="2000" dirty="0">
                <a:hlinkClick r:id="rId2"/>
              </a:rPr>
              <a:t>Python’s Flying Circus</a:t>
            </a:r>
            <a:r>
              <a:rPr lang="en-US" sz="2000" dirty="0" smtClean="0">
                <a:hlinkClick r:id="rId2"/>
              </a:rPr>
              <a:t>”</a:t>
            </a:r>
            <a:r>
              <a:rPr lang="en-US" sz="2000" dirty="0" smtClean="0"/>
              <a:t> (a </a:t>
            </a:r>
            <a:r>
              <a:rPr lang="en-US" sz="2000" dirty="0"/>
              <a:t>BBC comedy </a:t>
            </a:r>
            <a:r>
              <a:rPr lang="en-US" sz="2000" dirty="0" smtClean="0"/>
              <a:t>series)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000" dirty="0" smtClean="0"/>
              <a:t>He </a:t>
            </a:r>
            <a:r>
              <a:rPr lang="en-US" sz="2000" dirty="0"/>
              <a:t>thought he needed a name that was short, unique, and slightly </a:t>
            </a:r>
            <a:r>
              <a:rPr lang="en-US" sz="2000" dirty="0" smtClean="0"/>
              <a:t>mysterious,</a:t>
            </a:r>
          </a:p>
          <a:p>
            <a:pPr marL="0" indent="0">
              <a:buNone/>
            </a:pPr>
            <a:r>
              <a:rPr lang="en-US" sz="2000" dirty="0" smtClean="0"/>
              <a:t>so </a:t>
            </a:r>
            <a:r>
              <a:rPr lang="en-US" sz="2000" dirty="0"/>
              <a:t>he decided to call the </a:t>
            </a:r>
            <a:r>
              <a:rPr lang="en-US" sz="2000" dirty="0" smtClean="0"/>
              <a:t>language</a:t>
            </a:r>
          </a:p>
          <a:p>
            <a:pPr marL="0" indent="0">
              <a:buNone/>
            </a:pPr>
            <a:r>
              <a:rPr lang="en-US" sz="2000" dirty="0" smtClean="0"/>
              <a:t>Python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39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9949" y="693070"/>
            <a:ext cx="8091184" cy="747290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Python written in which language?</a:t>
            </a:r>
            <a:endParaRPr lang="en-US" b="1" dirty="0">
              <a:solidFill>
                <a:srgbClr val="0070C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089951" y="3241711"/>
            <a:ext cx="4845237" cy="1475465"/>
            <a:chOff x="213756" y="3076575"/>
            <a:chExt cx="6115792" cy="1676228"/>
          </a:xfrm>
        </p:grpSpPr>
        <p:sp>
          <p:nvSpPr>
            <p:cNvPr id="13" name="Rounded Rectangle 12"/>
            <p:cNvSpPr/>
            <p:nvPr/>
          </p:nvSpPr>
          <p:spPr>
            <a:xfrm>
              <a:off x="213756" y="3076575"/>
              <a:ext cx="6115792" cy="167622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File:Pypy logo (2011).png - Wikipedi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75" y="3560763"/>
              <a:ext cx="2244725" cy="776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/>
            <p:cNvCxnSpPr/>
            <p:nvPr/>
          </p:nvCxnSpPr>
          <p:spPr>
            <a:xfrm flipV="1">
              <a:off x="3028138" y="3904654"/>
              <a:ext cx="63817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07870" y="4303810"/>
              <a:ext cx="1903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Subset of </a:t>
              </a:r>
              <a:r>
                <a:rPr lang="en-US" dirty="0" err="1" smtClean="0"/>
                <a:t>CPython</a:t>
              </a:r>
              <a:endParaRPr lang="en-US" dirty="0"/>
            </a:p>
          </p:txBody>
        </p:sp>
        <p:pic>
          <p:nvPicPr>
            <p:cNvPr id="2054" name="Picture 6" descr="Python or R: Two different languages for different us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351" y="3498293"/>
              <a:ext cx="1491462" cy="838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2084678" y="4929682"/>
            <a:ext cx="4855782" cy="1484004"/>
            <a:chOff x="213756" y="4963886"/>
            <a:chExt cx="6115792" cy="1591293"/>
          </a:xfrm>
        </p:grpSpPr>
        <p:sp>
          <p:nvSpPr>
            <p:cNvPr id="20" name="Rounded Rectangle 19"/>
            <p:cNvSpPr/>
            <p:nvPr/>
          </p:nvSpPr>
          <p:spPr>
            <a:xfrm>
              <a:off x="213756" y="4963886"/>
              <a:ext cx="6115792" cy="159129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Home | Jyth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" y="5086863"/>
              <a:ext cx="1895475" cy="1156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3028137" y="5790124"/>
              <a:ext cx="63817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6" name="Picture 8" descr="Java - NAU K1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351" y="5118660"/>
              <a:ext cx="1814390" cy="1015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" name="Straight Arrow Connector 16"/>
          <p:cNvCxnSpPr/>
          <p:nvPr/>
        </p:nvCxnSpPr>
        <p:spPr>
          <a:xfrm flipV="1">
            <a:off x="9575495" y="4818486"/>
            <a:ext cx="6381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7266053" y="3886706"/>
            <a:ext cx="4842612" cy="1670946"/>
            <a:chOff x="6660412" y="3922332"/>
            <a:chExt cx="5779242" cy="1863560"/>
          </a:xfrm>
        </p:grpSpPr>
        <p:grpSp>
          <p:nvGrpSpPr>
            <p:cNvPr id="16" name="Group 15"/>
            <p:cNvGrpSpPr/>
            <p:nvPr/>
          </p:nvGrpSpPr>
          <p:grpSpPr>
            <a:xfrm>
              <a:off x="6660412" y="3922332"/>
              <a:ext cx="5531588" cy="1863560"/>
              <a:chOff x="6904566" y="5093292"/>
              <a:chExt cx="5531588" cy="186356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6904566" y="5093292"/>
                <a:ext cx="5531588" cy="1863560"/>
                <a:chOff x="6458950" y="3876713"/>
                <a:chExt cx="5531588" cy="1863560"/>
              </a:xfrm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6458950" y="3876713"/>
                  <a:ext cx="5531588" cy="1863560"/>
                </a:xfrm>
                <a:prstGeom prst="round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843679" y="5209252"/>
                  <a:ext cx="138050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err="1" smtClean="0"/>
                    <a:t>IronPython</a:t>
                  </a:r>
                  <a:endParaRPr lang="en-US" sz="2000" b="1" dirty="0"/>
                </a:p>
              </p:txBody>
            </p:sp>
          </p:grp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8298" y="5321926"/>
                <a:ext cx="1089252" cy="1103905"/>
              </a:xfrm>
              <a:prstGeom prst="rect">
                <a:avLst/>
              </a:prstGeom>
            </p:spPr>
          </p:pic>
        </p:grpSp>
        <p:pic>
          <p:nvPicPr>
            <p:cNvPr id="2060" name="Picture 12" descr="Advantages of C# | CodeGuru.com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9601" y="4008355"/>
              <a:ext cx="2900053" cy="1631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1788226" y="2443015"/>
            <a:ext cx="5004460" cy="478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Different variants use different languages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774878" y="1779083"/>
            <a:ext cx="7606628" cy="478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Python itself was initially implemented in C programming language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663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217" y="713147"/>
            <a:ext cx="3527076" cy="64444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Uses of Python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980" y="1849680"/>
            <a:ext cx="3389416" cy="44256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Web </a:t>
            </a:r>
            <a:r>
              <a:rPr lang="en-US" b="1" dirty="0" smtClean="0"/>
              <a:t>Development 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7740" y="5336654"/>
            <a:ext cx="8259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Popular frameworks </a:t>
            </a:r>
            <a:r>
              <a:rPr lang="en-US" sz="2000" b="1" dirty="0"/>
              <a:t>for building web applications due to their simplicity and scalability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087740" y="2985773"/>
            <a:ext cx="3381553" cy="1657350"/>
            <a:chOff x="2087740" y="2985773"/>
            <a:chExt cx="3381553" cy="1657350"/>
          </a:xfrm>
        </p:grpSpPr>
        <p:sp>
          <p:nvSpPr>
            <p:cNvPr id="8" name="Rectangle 7"/>
            <p:cNvSpPr/>
            <p:nvPr/>
          </p:nvSpPr>
          <p:spPr>
            <a:xfrm>
              <a:off x="2087740" y="3310398"/>
              <a:ext cx="19897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Simple light-weight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318" y="2985773"/>
              <a:ext cx="2085975" cy="165735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6218527" y="2716337"/>
            <a:ext cx="2818966" cy="2191323"/>
            <a:chOff x="6218527" y="2716337"/>
            <a:chExt cx="2818966" cy="2191323"/>
          </a:xfrm>
        </p:grpSpPr>
        <p:sp>
          <p:nvSpPr>
            <p:cNvPr id="4" name="Rectangle 3"/>
            <p:cNvSpPr/>
            <p:nvPr/>
          </p:nvSpPr>
          <p:spPr>
            <a:xfrm>
              <a:off x="6218527" y="2716337"/>
              <a:ext cx="26535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complex, </a:t>
              </a:r>
              <a:r>
                <a:rPr lang="en-US" dirty="0" smtClean="0"/>
                <a:t>database-driven</a:t>
              </a:r>
              <a:endParaRPr lang="en-US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3343" y="3136010"/>
              <a:ext cx="2724150" cy="1771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74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8774" y="1858252"/>
            <a:ext cx="2502419" cy="44256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Data Science </a:t>
            </a:r>
            <a:r>
              <a:rPr lang="en-US" b="1" dirty="0" smtClean="0"/>
              <a:t>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80425" y="5424204"/>
            <a:ext cx="9236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Widely used libraries for </a:t>
            </a:r>
            <a:r>
              <a:rPr lang="en-US" sz="2000" b="1" dirty="0"/>
              <a:t>data analysis, </a:t>
            </a:r>
            <a:r>
              <a:rPr lang="en-US" sz="2000" b="1" dirty="0" smtClean="0"/>
              <a:t>visualization and machine learning </a:t>
            </a:r>
            <a:r>
              <a:rPr lang="en-US" sz="2000" b="1" dirty="0"/>
              <a:t>projects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308333" y="3053973"/>
            <a:ext cx="2621230" cy="1611679"/>
            <a:chOff x="838199" y="3224895"/>
            <a:chExt cx="2621230" cy="1611679"/>
          </a:xfrm>
        </p:grpSpPr>
        <p:pic>
          <p:nvPicPr>
            <p:cNvPr id="6146" name="Picture 2" descr="Python NumPy Crash Course – How to Build N-Dimensional Arrays for Machine  Learni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714" y="3224895"/>
              <a:ext cx="2273904" cy="1023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838199" y="4467242"/>
              <a:ext cx="26212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D0D0D"/>
                  </a:solidFill>
                  <a:latin typeface="ui-sans-serif"/>
                </a:rPr>
                <a:t>numerical computations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385146" y="2649968"/>
            <a:ext cx="2469293" cy="2015684"/>
            <a:chOff x="8682029" y="2834634"/>
            <a:chExt cx="2469293" cy="201568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8355" y="2834634"/>
              <a:ext cx="1589434" cy="145594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8682029" y="4480986"/>
              <a:ext cx="24692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D0D0D"/>
                  </a:solidFill>
                  <a:latin typeface="ui-sans-serif"/>
                </a:rPr>
                <a:t>creating </a:t>
              </a:r>
              <a:r>
                <a:rPr lang="en-US" dirty="0" smtClean="0">
                  <a:solidFill>
                    <a:srgbClr val="0D0D0D"/>
                  </a:solidFill>
                  <a:latin typeface="ui-sans-serif"/>
                </a:rPr>
                <a:t>visualizations</a:t>
              </a:r>
              <a:endParaRPr lang="en-US" dirty="0"/>
            </a:p>
          </p:txBody>
        </p:sp>
      </p:grpSp>
      <p:sp>
        <p:nvSpPr>
          <p:cNvPr id="14" name="Title 1"/>
          <p:cNvSpPr txBox="1">
            <a:spLocks/>
          </p:cNvSpPr>
          <p:nvPr/>
        </p:nvSpPr>
        <p:spPr>
          <a:xfrm>
            <a:off x="1942217" y="713147"/>
            <a:ext cx="3527076" cy="64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rgbClr val="0070C0"/>
                </a:solidFill>
              </a:rPr>
              <a:t>Uses of Python</a:t>
            </a:r>
            <a:endParaRPr lang="en-US" b="1" dirty="0">
              <a:solidFill>
                <a:srgbClr val="0070C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629696" y="3244084"/>
            <a:ext cx="3352200" cy="1606234"/>
            <a:chOff x="4629696" y="3244084"/>
            <a:chExt cx="3352200" cy="1606234"/>
          </a:xfrm>
        </p:grpSpPr>
        <p:sp>
          <p:nvSpPr>
            <p:cNvPr id="6" name="Rectangle 5"/>
            <p:cNvSpPr/>
            <p:nvPr/>
          </p:nvSpPr>
          <p:spPr>
            <a:xfrm>
              <a:off x="4629696" y="4480986"/>
              <a:ext cx="3352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D0D0D"/>
                  </a:solidFill>
                  <a:latin typeface="ui-sans-serif"/>
                </a:rPr>
                <a:t>data manipulation and analysis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551" y="3244084"/>
              <a:ext cx="2724150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028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470" y="1854843"/>
            <a:ext cx="6928263" cy="442562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Machine Learning and Artificial Intelligence 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7713" y="5636028"/>
            <a:ext cx="8682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Due </a:t>
            </a:r>
            <a:r>
              <a:rPr lang="en-US" sz="2000" b="1" dirty="0"/>
              <a:t>to </a:t>
            </a:r>
            <a:r>
              <a:rPr lang="en-US" sz="2000" b="1" dirty="0" smtClean="0"/>
              <a:t>these libraries, preferred </a:t>
            </a:r>
            <a:r>
              <a:rPr lang="en-US" sz="2000" b="1" dirty="0"/>
              <a:t>language for developing machine learning models and AI </a:t>
            </a:r>
            <a:r>
              <a:rPr lang="en-US" sz="2000" b="1" dirty="0" smtClean="0"/>
              <a:t>applications</a:t>
            </a:r>
            <a:endParaRPr lang="en-US" sz="20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1411039" y="2922695"/>
            <a:ext cx="3104410" cy="2080035"/>
            <a:chOff x="838198" y="2885704"/>
            <a:chExt cx="3104410" cy="208003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717" y="2885704"/>
              <a:ext cx="2456275" cy="157201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838198" y="4380964"/>
              <a:ext cx="31044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D0D0D"/>
                  </a:solidFill>
                  <a:latin typeface="ui-sans-serif"/>
                </a:rPr>
                <a:t>graph represent operations</a:t>
              </a:r>
            </a:p>
            <a:p>
              <a:pPr algn="ctr"/>
              <a:r>
                <a:rPr lang="en-US" sz="1600" dirty="0" smtClean="0">
                  <a:solidFill>
                    <a:srgbClr val="0D0D0D"/>
                  </a:solidFill>
                  <a:latin typeface="ui-sans-serif"/>
                </a:rPr>
                <a:t>and </a:t>
              </a:r>
              <a:r>
                <a:rPr lang="en-US" sz="1600" dirty="0">
                  <a:solidFill>
                    <a:srgbClr val="0D0D0D"/>
                  </a:solidFill>
                  <a:latin typeface="ui-sans-serif"/>
                </a:rPr>
                <a:t>dependencies</a:t>
              </a:r>
              <a:endParaRPr lang="en-US" sz="16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335142" y="2927768"/>
            <a:ext cx="2837007" cy="1864592"/>
            <a:chOff x="8395963" y="2962460"/>
            <a:chExt cx="2837007" cy="1864592"/>
          </a:xfrm>
        </p:grpSpPr>
        <p:pic>
          <p:nvPicPr>
            <p:cNvPr id="1030" name="Picture 6" descr="Why You Should Learn PyTorch in 2024: A Comprehensive Guid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5963" y="2962460"/>
              <a:ext cx="2837007" cy="1418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8832711" y="4457720"/>
              <a:ext cx="21980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D0D0D"/>
                  </a:solidFill>
                  <a:latin typeface="ui-sans-serif"/>
                </a:rPr>
                <a:t>Model </a:t>
              </a:r>
              <a:r>
                <a:rPr lang="en-US" dirty="0">
                  <a:solidFill>
                    <a:srgbClr val="0D0D0D"/>
                  </a:solidFill>
                  <a:latin typeface="ui-sans-serif"/>
                </a:rPr>
                <a:t>architectures</a:t>
              </a:r>
              <a:endParaRPr lang="en-US" dirty="0"/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1942217" y="713147"/>
            <a:ext cx="3527076" cy="64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rgbClr val="0070C0"/>
                </a:solidFill>
              </a:rPr>
              <a:t>Uses of Python</a:t>
            </a:r>
            <a:endParaRPr lang="en-US" b="1" dirty="0">
              <a:solidFill>
                <a:srgbClr val="0070C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080371" y="3057424"/>
            <a:ext cx="2672526" cy="1788557"/>
            <a:chOff x="5080371" y="3057424"/>
            <a:chExt cx="2672526" cy="1788557"/>
          </a:xfrm>
        </p:grpSpPr>
        <p:sp>
          <p:nvSpPr>
            <p:cNvPr id="9" name="Rectangle 8"/>
            <p:cNvSpPr/>
            <p:nvPr/>
          </p:nvSpPr>
          <p:spPr>
            <a:xfrm>
              <a:off x="5080371" y="4476649"/>
              <a:ext cx="26725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D0D0D"/>
                  </a:solidFill>
                  <a:latin typeface="ui-sans-serif"/>
                </a:rPr>
                <a:t>building neural networks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442" y="3057424"/>
              <a:ext cx="1514475" cy="1419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56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443</Words>
  <Application>Microsoft Office PowerPoint</Application>
  <PresentationFormat>Widescreen</PresentationFormat>
  <Paragraphs>93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Century Gothic</vt:lpstr>
      <vt:lpstr>Corbel</vt:lpstr>
      <vt:lpstr>ui-sans-serif</vt:lpstr>
      <vt:lpstr>Wingdings 3</vt:lpstr>
      <vt:lpstr>Wisp</vt:lpstr>
      <vt:lpstr>Parallax</vt:lpstr>
      <vt:lpstr>PowerPoint Presentation</vt:lpstr>
      <vt:lpstr>PowerPoint Presentation</vt:lpstr>
      <vt:lpstr>PowerPoint Presentation</vt:lpstr>
      <vt:lpstr>PowerPoint Presentation</vt:lpstr>
      <vt:lpstr>Why named Python?</vt:lpstr>
      <vt:lpstr>Python written in which language?</vt:lpstr>
      <vt:lpstr>Uses of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Python</vt:lpstr>
      <vt:lpstr>PowerPoint Presentation</vt:lpstr>
      <vt:lpstr>PYTHON 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VSCODE 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/ Output (IO)</vt:lpstr>
      <vt:lpstr>Output</vt:lpstr>
      <vt:lpstr>Input</vt:lpstr>
      <vt:lpstr>PowerPoint Presentation</vt:lpstr>
      <vt:lpstr>HOME TASK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Ahmed Saeed</dc:creator>
  <cp:lastModifiedBy>Muhammad Ahmed Saeed</cp:lastModifiedBy>
  <cp:revision>364</cp:revision>
  <dcterms:created xsi:type="dcterms:W3CDTF">2024-05-30T05:17:30Z</dcterms:created>
  <dcterms:modified xsi:type="dcterms:W3CDTF">2024-06-07T06:11:44Z</dcterms:modified>
</cp:coreProperties>
</file>